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81" r:id="rId3"/>
    <p:sldId id="258" r:id="rId4"/>
    <p:sldId id="259" r:id="rId5"/>
    <p:sldId id="260" r:id="rId6"/>
    <p:sldId id="282" r:id="rId7"/>
    <p:sldId id="283" r:id="rId8"/>
    <p:sldId id="263" r:id="rId9"/>
    <p:sldId id="264" r:id="rId10"/>
    <p:sldId id="265" r:id="rId11"/>
    <p:sldId id="267" r:id="rId12"/>
    <p:sldId id="266" r:id="rId13"/>
    <p:sldId id="269" r:id="rId14"/>
    <p:sldId id="270" r:id="rId15"/>
    <p:sldId id="278" r:id="rId16"/>
    <p:sldId id="277" r:id="rId17"/>
    <p:sldId id="274" r:id="rId18"/>
    <p:sldId id="279" r:id="rId19"/>
    <p:sldId id="280" r:id="rId20"/>
    <p:sldId id="275" r:id="rId21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23"/>
      <p:bold r:id="rId24"/>
      <p:italic r:id="rId25"/>
      <p:boldItalic r:id="rId26"/>
    </p:embeddedFont>
    <p:embeddedFont>
      <p:font typeface="Century Gothic" panose="020B0502020202020204" pitchFamily="34" charset="0"/>
      <p:regular r:id="rId27"/>
      <p:bold r:id="rId28"/>
      <p:italic r:id="rId29"/>
      <p:boldItalic r:id="rId30"/>
    </p:embeddedFont>
    <p:embeddedFont>
      <p:font typeface="Montserrat" panose="00000500000000000000" pitchFamily="2" charset="0"/>
      <p:regular r:id="rId31"/>
      <p:bold r:id="rId32"/>
      <p:italic r:id="rId33"/>
      <p:boldItalic r:id="rId34"/>
    </p:embeddedFont>
    <p:embeddedFont>
      <p:font typeface="Montserrat Medium" panose="000006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0E93630-62A8-4B2A-B594-CFFEB0D4E349}">
  <a:tblStyle styleId="{30E93630-62A8-4B2A-B594-CFFEB0D4E3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61D79FF-9F9C-448C-BCB6-AA4411E737B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0e497d02ad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30e497d02ad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0e497d02ad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30e497d02ad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0e497d02ad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g30e497d02ad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>
          <a:extLst>
            <a:ext uri="{FF2B5EF4-FFF2-40B4-BE49-F238E27FC236}">
              <a16:creationId xmlns:a16="http://schemas.microsoft.com/office/drawing/2014/main" id="{8E926EB1-C3D2-5A89-BA42-83DBF7370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0e497d02ad_0_190:notes">
            <a:extLst>
              <a:ext uri="{FF2B5EF4-FFF2-40B4-BE49-F238E27FC236}">
                <a16:creationId xmlns:a16="http://schemas.microsoft.com/office/drawing/2014/main" id="{02B91F7B-F915-5E66-D07E-B1CBC9983D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g30e497d02ad_0_190:notes">
            <a:extLst>
              <a:ext uri="{FF2B5EF4-FFF2-40B4-BE49-F238E27FC236}">
                <a16:creationId xmlns:a16="http://schemas.microsoft.com/office/drawing/2014/main" id="{D4CDC9A1-3384-4CBB-0798-8C93599BF1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42204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>
          <a:extLst>
            <a:ext uri="{FF2B5EF4-FFF2-40B4-BE49-F238E27FC236}">
              <a16:creationId xmlns:a16="http://schemas.microsoft.com/office/drawing/2014/main" id="{2527C6D8-10C0-3A5C-2D40-E15B7F807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0e497d02ad_0_190:notes">
            <a:extLst>
              <a:ext uri="{FF2B5EF4-FFF2-40B4-BE49-F238E27FC236}">
                <a16:creationId xmlns:a16="http://schemas.microsoft.com/office/drawing/2014/main" id="{EEBC18E8-0143-A666-C0F0-F2C100926E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g30e497d02ad_0_190:notes">
            <a:extLst>
              <a:ext uri="{FF2B5EF4-FFF2-40B4-BE49-F238E27FC236}">
                <a16:creationId xmlns:a16="http://schemas.microsoft.com/office/drawing/2014/main" id="{A5FEA324-8920-7445-2AA0-3275BD7173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7664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0e497d02ad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30e497d02ad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34C54080-891E-A4DA-0DEA-32A6CE98D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0e497d02ad_0_157:notes">
            <a:extLst>
              <a:ext uri="{FF2B5EF4-FFF2-40B4-BE49-F238E27FC236}">
                <a16:creationId xmlns:a16="http://schemas.microsoft.com/office/drawing/2014/main" id="{DE188BD1-1751-F2D5-8889-E411101CA8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30e497d02ad_0_157:notes">
            <a:extLst>
              <a:ext uri="{FF2B5EF4-FFF2-40B4-BE49-F238E27FC236}">
                <a16:creationId xmlns:a16="http://schemas.microsoft.com/office/drawing/2014/main" id="{A6FE989B-2F40-8DAA-B275-AAA391B37A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15718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7ED49442-3CD0-5164-CA09-9EB69830C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0e497d02ad_0_157:notes">
            <a:extLst>
              <a:ext uri="{FF2B5EF4-FFF2-40B4-BE49-F238E27FC236}">
                <a16:creationId xmlns:a16="http://schemas.microsoft.com/office/drawing/2014/main" id="{B09366D5-8CB5-8B1C-0D82-747ADCB6C7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30e497d02ad_0_157:notes">
            <a:extLst>
              <a:ext uri="{FF2B5EF4-FFF2-40B4-BE49-F238E27FC236}">
                <a16:creationId xmlns:a16="http://schemas.microsoft.com/office/drawing/2014/main" id="{723A014B-22AA-BA25-D5BA-88CF63FB8F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208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0e497d02ad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30e497d02ad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>
          <a:extLst>
            <a:ext uri="{FF2B5EF4-FFF2-40B4-BE49-F238E27FC236}">
              <a16:creationId xmlns:a16="http://schemas.microsoft.com/office/drawing/2014/main" id="{4E0E7825-C360-405F-AEF2-28328EDC3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>
            <a:extLst>
              <a:ext uri="{FF2B5EF4-FFF2-40B4-BE49-F238E27FC236}">
                <a16:creationId xmlns:a16="http://schemas.microsoft.com/office/drawing/2014/main" id="{A69D9177-EFFA-567A-5EB9-ED853F3241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>
            <a:extLst>
              <a:ext uri="{FF2B5EF4-FFF2-40B4-BE49-F238E27FC236}">
                <a16:creationId xmlns:a16="http://schemas.microsoft.com/office/drawing/2014/main" id="{0A2B3B86-3648-A3EA-B8D1-5AC751FAE9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5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0e497d02ad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30e497d02ad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0e497d02a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g30e497d02a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0e497d02ad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30e497d02ad_1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0eaaea3fa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0eaaea3fa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0e497d02ad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g30e497d02ad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0eda3e45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0eda3e45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0eaaea3fa6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0eaaea3fa6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" y="1429275"/>
            <a:ext cx="4608000" cy="17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" y="3258550"/>
            <a:ext cx="4608000" cy="4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457200" y="1106125"/>
            <a:ext cx="8238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457200" y="3152225"/>
            <a:ext cx="8238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457200" y="2150850"/>
            <a:ext cx="8238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 idx="2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38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4572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4572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38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0" y="2244791"/>
            <a:ext cx="9144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000" dirty="0">
                <a:solidFill>
                  <a:srgbClr val="CC0000"/>
                </a:solidFill>
              </a:rPr>
              <a:t>EXPLORATION OF</a:t>
            </a:r>
            <a:endParaRPr sz="2000" dirty="0">
              <a:solidFill>
                <a:srgbClr val="CC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000" dirty="0">
                <a:solidFill>
                  <a:srgbClr val="CC0000"/>
                </a:solidFill>
              </a:rPr>
              <a:t>MULTI AGENT REINFORCEMENT LEARNING</a:t>
            </a:r>
            <a:endParaRPr dirty="0">
              <a:solidFill>
                <a:srgbClr val="CC0000"/>
              </a:solidFill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933450" y="1031850"/>
            <a:ext cx="7277100" cy="4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b="1"/>
              <a:t>Department of Computer Science and Engineering (AIML)</a:t>
            </a:r>
            <a:endParaRPr b="1"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83538"/>
            <a:ext cx="1975043" cy="61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08575" y="66450"/>
            <a:ext cx="931401" cy="9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1418714" y="1388514"/>
            <a:ext cx="6306567" cy="4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</a:pPr>
            <a:r>
              <a:rPr lang="en" sz="16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Major Project Final Review</a:t>
            </a:r>
            <a:endParaRPr b="1" dirty="0"/>
          </a:p>
        </p:txBody>
      </p:sp>
      <p:sp>
        <p:nvSpPr>
          <p:cNvPr id="60" name="Google Shape;60;p13"/>
          <p:cNvSpPr txBox="1"/>
          <p:nvPr/>
        </p:nvSpPr>
        <p:spPr>
          <a:xfrm>
            <a:off x="1418714" y="3751046"/>
            <a:ext cx="6306600" cy="12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Presented By: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</a:pPr>
            <a:r>
              <a:rPr lang="en"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Anirudh Sajith (ENG21AM0010)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</a:pPr>
            <a:r>
              <a:rPr lang="en"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Divith B S (ENG21AM0035)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</a:pPr>
            <a:r>
              <a:rPr lang="en"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Harsh Manalel (ENG21AM0046)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</a:pPr>
            <a:endParaRPr sz="16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418714" y="3059014"/>
            <a:ext cx="63066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</a:pPr>
            <a:r>
              <a:rPr lang="en" sz="1600" b="0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Under the Supervision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</a:pPr>
            <a:r>
              <a:rPr lang="en-GB" sz="1600" b="0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Mr. </a:t>
            </a:r>
            <a:r>
              <a:rPr lang="en-GB" sz="1600" b="1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Pradeep Kumar K</a:t>
            </a:r>
            <a:endParaRPr lang="en-GB" dirty="0"/>
          </a:p>
        </p:txBody>
      </p:sp>
      <p:sp>
        <p:nvSpPr>
          <p:cNvPr id="62" name="Google Shape;62;p13"/>
          <p:cNvSpPr txBox="1"/>
          <p:nvPr/>
        </p:nvSpPr>
        <p:spPr>
          <a:xfrm>
            <a:off x="2021700" y="13500"/>
            <a:ext cx="5100600" cy="9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0070C0"/>
                </a:solidFill>
                <a:latin typeface="Cambria"/>
                <a:ea typeface="Cambria"/>
                <a:cs typeface="Cambria"/>
                <a:sym typeface="Cambria"/>
              </a:rPr>
              <a:t>DAYANANDA SAGAR UNIVERSITY</a:t>
            </a:r>
            <a:endParaRPr sz="2500" b="1">
              <a:solidFill>
                <a:srgbClr val="0070C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2100" b="1">
                <a:solidFill>
                  <a:srgbClr val="0E5672"/>
                </a:solidFill>
                <a:latin typeface="Cambria"/>
                <a:ea typeface="Cambria"/>
                <a:cs typeface="Cambria"/>
                <a:sym typeface="Cambria"/>
              </a:rPr>
              <a:t>SCHOOL OF ENGINEERING</a:t>
            </a:r>
            <a:endParaRPr sz="2100" b="1">
              <a:solidFill>
                <a:srgbClr val="0E567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452550" y="201021"/>
            <a:ext cx="823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GACRL ALGORITHM</a:t>
            </a:r>
            <a:endParaRPr dirty="0"/>
          </a:p>
        </p:txBody>
      </p:sp>
      <p:sp>
        <p:nvSpPr>
          <p:cNvPr id="125" name="Google Shape;125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26" name="Google Shape;126;p22"/>
          <p:cNvSpPr txBox="1"/>
          <p:nvPr/>
        </p:nvSpPr>
        <p:spPr>
          <a:xfrm>
            <a:off x="236268" y="1172891"/>
            <a:ext cx="2705453" cy="3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GB" sz="11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ea typeface="Montserrat"/>
                <a:cs typeface="Montserrat"/>
                <a:sym typeface="Montserrat"/>
              </a:rPr>
              <a:t>GACRL combines graph-based agent communication (via GNN) with adaptive exploration, allowing agents to coordinate better in tasks like landmark coverage.</a:t>
            </a:r>
          </a:p>
          <a:p>
            <a:pPr marL="171450" lvl="0" indent="-17145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GB" sz="11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ea typeface="Montserrat"/>
                <a:cs typeface="Montserrat"/>
                <a:sym typeface="Montserrat"/>
              </a:rPr>
              <a:t>The training loop integrates curriculum learning, variational encoding, discrete message passing, and centralized value estimation, achieving effective learning in complex cooperative environments.</a:t>
            </a:r>
            <a:endParaRPr sz="1200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26;p22">
            <a:extLst>
              <a:ext uri="{FF2B5EF4-FFF2-40B4-BE49-F238E27FC236}">
                <a16:creationId xmlns:a16="http://schemas.microsoft.com/office/drawing/2014/main" id="{14C88F28-55EE-3489-95BA-5C4AD0B95CE0}"/>
              </a:ext>
            </a:extLst>
          </p:cNvPr>
          <p:cNvSpPr txBox="1"/>
          <p:nvPr/>
        </p:nvSpPr>
        <p:spPr>
          <a:xfrm>
            <a:off x="3074656" y="773721"/>
            <a:ext cx="5897893" cy="429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1. Initialize encoder, GNN message model, policy network, and central critic.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For each episode: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a. Reset the environment and adjust curriculum (learning rate, exploration).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b. For each timestep: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</a:t>
            </a:r>
            <a:r>
              <a:rPr lang="en-GB" sz="1100" i="1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  Encode observations (VAE) → latent vector z.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ii.  Use GNN to pass messages among nearby agents.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iii. Compute actions using policy network + messages.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iv.  Execute actions in the environment.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v.   Compute reward (shaped with proximity &amp; coverage bonuses).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vi.  Store transitions, update networks using policy gradient + KL loss.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c. Log metrics: reward, coverage, distance, collisions.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i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Visualize and print performance after training.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457200" y="326529"/>
            <a:ext cx="823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GNN MESSAGE MODEL</a:t>
            </a:r>
            <a:endParaRPr dirty="0"/>
          </a:p>
        </p:txBody>
      </p:sp>
      <p:sp>
        <p:nvSpPr>
          <p:cNvPr id="142" name="Google Shape;142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C59A64-937E-8A12-D01D-4CD1FF37C9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75"/>
          <a:stretch/>
        </p:blipFill>
        <p:spPr>
          <a:xfrm>
            <a:off x="457200" y="1071462"/>
            <a:ext cx="3984171" cy="3678389"/>
          </a:xfrm>
          <a:prstGeom prst="rect">
            <a:avLst/>
          </a:prstGeom>
        </p:spPr>
      </p:pic>
      <p:sp>
        <p:nvSpPr>
          <p:cNvPr id="4" name="Google Shape;136;p23">
            <a:extLst>
              <a:ext uri="{FF2B5EF4-FFF2-40B4-BE49-F238E27FC236}">
                <a16:creationId xmlns:a16="http://schemas.microsoft.com/office/drawing/2014/main" id="{391E13FC-478E-F94B-3970-71EBE9F8EDDF}"/>
              </a:ext>
            </a:extLst>
          </p:cNvPr>
          <p:cNvSpPr txBox="1"/>
          <p:nvPr/>
        </p:nvSpPr>
        <p:spPr>
          <a:xfrm>
            <a:off x="4476334" y="1421966"/>
            <a:ext cx="4629150" cy="2885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r>
              <a:rPr lang="en-GB" sz="13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GNN</a:t>
            </a:r>
            <a:r>
              <a:rPr lang="en-GB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enables structured communication in spatial MARL.</a:t>
            </a:r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endParaRPr lang="en-GB"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r>
              <a:rPr lang="en-GB" sz="13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Gumbel SoftMax </a:t>
            </a:r>
            <a:r>
              <a:rPr lang="en-GB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allows learning discrete message-passing strategies.</a:t>
            </a:r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endParaRPr lang="en-GB"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r>
              <a:rPr lang="en-GB" sz="13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Adaptive exploration </a:t>
            </a:r>
            <a:r>
              <a:rPr lang="en-GB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dynamically adjusts communication entropy to encourage coordination when agents perform poorly.</a:t>
            </a:r>
            <a:endParaRPr sz="11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457200" y="1066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8D91FA-12D4-CB8B-59FA-BF534C253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518" y="625389"/>
            <a:ext cx="6617154" cy="44114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>
            <a:spLocks noGrp="1"/>
          </p:cNvSpPr>
          <p:nvPr>
            <p:ph type="title"/>
          </p:nvPr>
        </p:nvSpPr>
        <p:spPr>
          <a:xfrm>
            <a:off x="457200" y="1066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dirty="0"/>
              <a:t>Environment </a:t>
            </a:r>
            <a:endParaRPr dirty="0"/>
          </a:p>
        </p:txBody>
      </p:sp>
      <p:sp>
        <p:nvSpPr>
          <p:cNvPr id="158" name="Google Shape;158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F8EC4B-E44F-1459-1D3A-A8B5FF44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824018"/>
            <a:ext cx="3869171" cy="39258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0415C6-B4C7-FABE-69AD-9C880C212070}"/>
              </a:ext>
            </a:extLst>
          </p:cNvPr>
          <p:cNvSpPr txBox="1"/>
          <p:nvPr/>
        </p:nvSpPr>
        <p:spPr>
          <a:xfrm>
            <a:off x="4817631" y="1340643"/>
            <a:ext cx="411409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dirty="0">
                <a:latin typeface="Montserrat" panose="00000500000000000000" pitchFamily="2" charset="0"/>
              </a:rPr>
              <a:t>The environment is a 2D space of size 2.0 × 2.0 containing 3 agents and 3 landmarks.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dirty="0">
                <a:latin typeface="Montserrat" panose="00000500000000000000" pitchFamily="2" charset="0"/>
              </a:rPr>
              <a:t>Agents (blue) aim to cover landmarks (red stars) by moving close to them.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dirty="0">
                <a:latin typeface="Montserrat" panose="00000500000000000000" pitchFamily="2" charset="0"/>
              </a:rPr>
              <a:t>A landmark is considered covered if an agent is within a radius threshold 𝜃=0.5θ=0.5.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dirty="0">
                <a:latin typeface="Montserrat" panose="00000500000000000000" pitchFamily="2" charset="0"/>
              </a:rPr>
              <a:t>Rewards are based on proximity to landmarks, successful coverage, and collision avoidance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>
            <a:spLocks noGrp="1"/>
          </p:cNvSpPr>
          <p:nvPr>
            <p:ph type="title"/>
          </p:nvPr>
        </p:nvSpPr>
        <p:spPr>
          <a:xfrm>
            <a:off x="457200" y="1066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165" name="Google Shape;165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4" name="Google Shape;164;p27">
            <a:extLst>
              <a:ext uri="{FF2B5EF4-FFF2-40B4-BE49-F238E27FC236}">
                <a16:creationId xmlns:a16="http://schemas.microsoft.com/office/drawing/2014/main" id="{1B26F43C-F97C-77BF-48C9-B84284BFB41D}"/>
              </a:ext>
            </a:extLst>
          </p:cNvPr>
          <p:cNvSpPr txBox="1">
            <a:spLocks/>
          </p:cNvSpPr>
          <p:nvPr/>
        </p:nvSpPr>
        <p:spPr>
          <a:xfrm>
            <a:off x="-2597379" y="35737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GACRL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8B7A4C-CEC8-83AC-E2B5-8F6B96FF9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90" y="512168"/>
            <a:ext cx="3392431" cy="22997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8F3C27C-4708-75B3-E0D9-0C2C5F777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20" y="2839208"/>
            <a:ext cx="3483798" cy="230424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E41FFC-11C8-A9A2-F8F2-65F1498D52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0068" y="509552"/>
            <a:ext cx="3506732" cy="22585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>
          <a:extLst>
            <a:ext uri="{FF2B5EF4-FFF2-40B4-BE49-F238E27FC236}">
              <a16:creationId xmlns:a16="http://schemas.microsoft.com/office/drawing/2014/main" id="{09458D63-7B18-C803-3333-411635B0B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>
            <a:extLst>
              <a:ext uri="{FF2B5EF4-FFF2-40B4-BE49-F238E27FC236}">
                <a16:creationId xmlns:a16="http://schemas.microsoft.com/office/drawing/2014/main" id="{6CDCC531-5967-420E-A9B8-983B23979C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7483" y="6302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165" name="Google Shape;165;p27">
            <a:extLst>
              <a:ext uri="{FF2B5EF4-FFF2-40B4-BE49-F238E27FC236}">
                <a16:creationId xmlns:a16="http://schemas.microsoft.com/office/drawing/2014/main" id="{C576729A-3ADD-3BF3-2044-B0766A5C1D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" name="Google Shape;164;p27">
            <a:extLst>
              <a:ext uri="{FF2B5EF4-FFF2-40B4-BE49-F238E27FC236}">
                <a16:creationId xmlns:a16="http://schemas.microsoft.com/office/drawing/2014/main" id="{7053CCD3-363D-7ECE-1D77-8295BFD6AD16}"/>
              </a:ext>
            </a:extLst>
          </p:cNvPr>
          <p:cNvSpPr txBox="1">
            <a:spLocks/>
          </p:cNvSpPr>
          <p:nvPr/>
        </p:nvSpPr>
        <p:spPr>
          <a:xfrm>
            <a:off x="-2744335" y="3159563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COMPARISON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9E54AD-80CF-2880-EABF-423FCAA2BE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7188" y="310130"/>
            <a:ext cx="3392431" cy="22616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D88B49-1D4A-19C9-C4D3-EB76ED9B73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653998" y="2839208"/>
            <a:ext cx="3400841" cy="23042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BC03AF-CC91-F361-1A71-4CCF0988F9E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200484" y="509552"/>
            <a:ext cx="3465899" cy="225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734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>
          <a:extLst>
            <a:ext uri="{FF2B5EF4-FFF2-40B4-BE49-F238E27FC236}">
              <a16:creationId xmlns:a16="http://schemas.microsoft.com/office/drawing/2014/main" id="{2965A0C0-6940-F535-B60C-2A35ECAA7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>
            <a:extLst>
              <a:ext uri="{FF2B5EF4-FFF2-40B4-BE49-F238E27FC236}">
                <a16:creationId xmlns:a16="http://schemas.microsoft.com/office/drawing/2014/main" id="{BA5624E7-6B45-813A-BCBA-F64994BC71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27403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165" name="Google Shape;165;p27">
            <a:extLst>
              <a:ext uri="{FF2B5EF4-FFF2-40B4-BE49-F238E27FC236}">
                <a16:creationId xmlns:a16="http://schemas.microsoft.com/office/drawing/2014/main" id="{4F4889D1-6875-21E5-C5AA-30DDAC0C48A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D90D872-5B7E-95C0-7A6E-6E783005E2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9145912"/>
              </p:ext>
            </p:extLst>
          </p:nvPr>
        </p:nvGraphicFramePr>
        <p:xfrm>
          <a:off x="612321" y="1330777"/>
          <a:ext cx="7919358" cy="3045277"/>
        </p:xfrm>
        <a:graphic>
          <a:graphicData uri="http://schemas.openxmlformats.org/drawingml/2006/table">
            <a:tbl>
              <a:tblPr>
                <a:noFill/>
                <a:tableStyleId>{30E93630-62A8-4B2A-B594-CFFEB0D4E349}</a:tableStyleId>
              </a:tblPr>
              <a:tblGrid>
                <a:gridCol w="1603085">
                  <a:extLst>
                    <a:ext uri="{9D8B030D-6E8A-4147-A177-3AD203B41FA5}">
                      <a16:colId xmlns:a16="http://schemas.microsoft.com/office/drawing/2014/main" val="1884743736"/>
                    </a:ext>
                  </a:extLst>
                </a:gridCol>
                <a:gridCol w="1503228">
                  <a:extLst>
                    <a:ext uri="{9D8B030D-6E8A-4147-A177-3AD203B41FA5}">
                      <a16:colId xmlns:a16="http://schemas.microsoft.com/office/drawing/2014/main" val="162840106"/>
                    </a:ext>
                  </a:extLst>
                </a:gridCol>
                <a:gridCol w="1693559">
                  <a:extLst>
                    <a:ext uri="{9D8B030D-6E8A-4147-A177-3AD203B41FA5}">
                      <a16:colId xmlns:a16="http://schemas.microsoft.com/office/drawing/2014/main" val="1516410729"/>
                    </a:ext>
                  </a:extLst>
                </a:gridCol>
                <a:gridCol w="1521974">
                  <a:extLst>
                    <a:ext uri="{9D8B030D-6E8A-4147-A177-3AD203B41FA5}">
                      <a16:colId xmlns:a16="http://schemas.microsoft.com/office/drawing/2014/main" val="800108330"/>
                    </a:ext>
                  </a:extLst>
                </a:gridCol>
                <a:gridCol w="1597512">
                  <a:extLst>
                    <a:ext uri="{9D8B030D-6E8A-4147-A177-3AD203B41FA5}">
                      <a16:colId xmlns:a16="http://schemas.microsoft.com/office/drawing/2014/main" val="3592662704"/>
                    </a:ext>
                  </a:extLst>
                </a:gridCol>
              </a:tblGrid>
              <a:tr h="756637">
                <a:tc>
                  <a:txBody>
                    <a:bodyPr/>
                    <a:lstStyle/>
                    <a:p>
                      <a:r>
                        <a:rPr lang="en-GB" sz="18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Algorithm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Shaped Reward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Coverage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Min Distance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Collisions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488057"/>
                  </a:ext>
                </a:extLst>
              </a:tr>
              <a:tr h="572160">
                <a:tc>
                  <a:txBody>
                    <a:bodyPr/>
                    <a:lstStyle/>
                    <a:p>
                      <a:r>
                        <a:rPr lang="en-GB" b="1" dirty="0">
                          <a:latin typeface="Century Gothic" panose="020B0502020202020204" pitchFamily="34" charset="0"/>
                        </a:rPr>
                        <a:t>GACRL</a:t>
                      </a:r>
                      <a:endParaRPr lang="en-GB" dirty="0">
                        <a:latin typeface="Century Gothic" panose="020B0502020202020204" pitchFamily="34" charset="0"/>
                      </a:endParaRP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9.12 ± 3.87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0.01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1.03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~0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6572761"/>
                  </a:ext>
                </a:extLst>
              </a:tr>
              <a:tr h="572160"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MAPPO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9.53 ± 2.98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0.01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0.98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~0.01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2331095"/>
                  </a:ext>
                </a:extLst>
              </a:tr>
              <a:tr h="572160"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QMIX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9.30 ± 2.83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0.01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1.07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~0.01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405507"/>
                  </a:ext>
                </a:extLst>
              </a:tr>
              <a:tr h="572160">
                <a:tc>
                  <a:txBody>
                    <a:bodyPr/>
                    <a:lstStyle/>
                    <a:p>
                      <a:r>
                        <a:rPr lang="en-GB">
                          <a:latin typeface="Century Gothic" panose="020B0502020202020204" pitchFamily="34" charset="0"/>
                        </a:rPr>
                        <a:t>IPPO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8.68 ± 3.04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0.01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1.02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entury Gothic" panose="020B0502020202020204" pitchFamily="34" charset="0"/>
                        </a:rPr>
                        <a:t>~0.01</a:t>
                      </a:r>
                    </a:p>
                  </a:txBody>
                  <a:tcPr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77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904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92" name="Google Shape;192;p31"/>
          <p:cNvSpPr txBox="1"/>
          <p:nvPr/>
        </p:nvSpPr>
        <p:spPr>
          <a:xfrm>
            <a:off x="675825" y="1058625"/>
            <a:ext cx="7741554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[1] L.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Bus¸oniu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R.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Babuska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and B. De Schutter, “Multi-agent reinforcement learning: A survey,” in Proc. 9th Int. Conf. Control Autom. Robot. Vis.,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2006, pp. 1–6.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[2] K. Zhang, Z. Yang, and T.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Bas¸ar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“Multi-agent reinforcement learning: A selective overview of theories and algorithms,” in Handbook of Reinforcement Learning and Control, Springer, 2021, pp. 321–384.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[3] S.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Omidshafiei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et al., “Deep decentralized multi-task multi-agent reinforcement learning under partial observability,” in Proc. 34th Int. Conf. Mach. Learn., 2017, pp. 2681–2690.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[4] D. Xu, Y. Zhu, and Q. Liu, “Graph neural networks in multi-agent systems: A survey,” IEEE Trans. Neural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Netw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Learn. Syst., vol. 33, no. 11, pp. 6234–6248, Nov. 2022.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[5] M. Tokic, “Adaptive </a:t>
            </a:r>
            <a:r>
              <a:rPr lang="el-GR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ϵ-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greedy exploration in reinforcement learning based on value differences,” in Proc. 33rd Annu. Conf.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Artif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Intell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., 2010, pp. 203–210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[6] R. Lowe et al., “Multi-agent actor-critic for mixed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cooperativecompetitive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environments,” in Adv. Neural Inf. Process. Syst., 2017, pp.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6379–6390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endParaRPr lang="en-GB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E8DBC2D6-332A-C39E-830A-5FA3B06F3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>
            <a:extLst>
              <a:ext uri="{FF2B5EF4-FFF2-40B4-BE49-F238E27FC236}">
                <a16:creationId xmlns:a16="http://schemas.microsoft.com/office/drawing/2014/main" id="{ED304134-BCF0-CB7C-5B82-7E8A6D5464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92" name="Google Shape;192;p31">
            <a:extLst>
              <a:ext uri="{FF2B5EF4-FFF2-40B4-BE49-F238E27FC236}">
                <a16:creationId xmlns:a16="http://schemas.microsoft.com/office/drawing/2014/main" id="{C2276C5F-C2FD-B8B1-36DC-B0B670B27DFF}"/>
              </a:ext>
            </a:extLst>
          </p:cNvPr>
          <p:cNvSpPr txBox="1"/>
          <p:nvPr/>
        </p:nvSpPr>
        <p:spPr>
          <a:xfrm>
            <a:off x="675825" y="1058625"/>
            <a:ext cx="7757882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[7] T. Rashid et al., “QMIX: Monotonic value function factorisation for deep multi-agent reinforcement learning,” in Proc. 35th Int. Conf. Mach. Learn., 2018, pp. 4295–4304.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[8] C. Yu et al., “MAPPO: Multi-agent PPO with parameter sharing,” in Proc. 35th Conf. Neural Inf. Process. Syst., 2021, pp. 12345–12356.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[9] J. Schulman et al., “Proximal policy optimization algorithms,”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arXiv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preprint arXiv:1707.06347, 2017.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[10] J. Jiang et al., “Graph neural networks for multi-agent traffic control,” in Proc. 28th Int. Joint Conf.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Artif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Intell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., 2019, pp. 123–129.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[11] R. S. Sutton and A. G. Barto, Reinforcement Learning: An Introduction, 2nd ed. Cambridge, MA, USA: MIT Press, 2018.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[12] D. P. Kingma and M. Welling, “Auto-encoding variational Bayes,” in Proc. 2nd Int. Conf. Learn. Represent., 2014.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[13] E. Jang, S. Gu, and B. Poole, “Categorical reparameterization with Gumbel-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Softmax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,” in Proc. 5th Int. Conf. Learn. Represent., 2017.</a:t>
            </a:r>
          </a:p>
        </p:txBody>
      </p:sp>
      <p:sp>
        <p:nvSpPr>
          <p:cNvPr id="193" name="Google Shape;193;p31">
            <a:extLst>
              <a:ext uri="{FF2B5EF4-FFF2-40B4-BE49-F238E27FC236}">
                <a16:creationId xmlns:a16="http://schemas.microsoft.com/office/drawing/2014/main" id="{4ACBE756-7DB6-C94C-BECD-046617DE9E0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369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64EEBBAA-4BD3-1E29-FD75-9246F8303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>
            <a:extLst>
              <a:ext uri="{FF2B5EF4-FFF2-40B4-BE49-F238E27FC236}">
                <a16:creationId xmlns:a16="http://schemas.microsoft.com/office/drawing/2014/main" id="{2A04C411-7E82-22B0-3C0F-019F0E7A89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92" name="Google Shape;192;p31">
            <a:extLst>
              <a:ext uri="{FF2B5EF4-FFF2-40B4-BE49-F238E27FC236}">
                <a16:creationId xmlns:a16="http://schemas.microsoft.com/office/drawing/2014/main" id="{24ACB9DA-AC6C-C2E3-EB04-0A9F05F27B34}"/>
              </a:ext>
            </a:extLst>
          </p:cNvPr>
          <p:cNvSpPr txBox="1"/>
          <p:nvPr/>
        </p:nvSpPr>
        <p:spPr>
          <a:xfrm>
            <a:off x="675824" y="1058625"/>
            <a:ext cx="7880959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[14] M. Tan, “Multi-agent reinforcement learning: Independent vs. cooperative agents,” in Proc. 10th Int. Conf. Mach. Learn., 1993, pp. 330–337.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[15] J. Foerster et al., “Learning to communicate with deep multi-agent reinforcement learning,” in Adv. Neural Inf. Process. Syst., 2016, pp. 2137–2145.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[16] S. Sukhbaatar, A.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Szlam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and R. Fergus, “Learning multiagent communication with backpropagation,” in Adv. Neural Inf. Process. Syst., 2016, pp. 2244–2252.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[17] Q. Li et al., “Graph neural networks for decentralized multi-robot control,” in IEEE Int. Conf. Robot. Autom., 2021, pp. 3456–3462.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[18] T.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Haarnoja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et al., “Soft actor-critic: Off-policy maximum entropy deep reinforcement learning with a stochastic actor,” in Proc. 35th Int. Conf. Mach. Learn., 2018, pp. 1861–1870.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[19] R. Raileanu et al., “RIDE: Rewarding impact-driven exploration for procedurally-generated environments,” in Proc. 8th Int. Conf. Learn. Represent., 2020.</a:t>
            </a:r>
          </a:p>
          <a:p>
            <a:pPr marL="13335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[20] A. Vaswani et al., “Attention is all you need,” in Adv. Neural Inf. Process. Syst., 2017, pp. 5998–6008.</a:t>
            </a:r>
          </a:p>
        </p:txBody>
      </p:sp>
      <p:sp>
        <p:nvSpPr>
          <p:cNvPr id="193" name="Google Shape;193;p31">
            <a:extLst>
              <a:ext uri="{FF2B5EF4-FFF2-40B4-BE49-F238E27FC236}">
                <a16:creationId xmlns:a16="http://schemas.microsoft.com/office/drawing/2014/main" id="{F29A1CF7-81AC-F2C0-B0C5-110FFF1CBDD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1981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>
          <a:extLst>
            <a:ext uri="{FF2B5EF4-FFF2-40B4-BE49-F238E27FC236}">
              <a16:creationId xmlns:a16="http://schemas.microsoft.com/office/drawing/2014/main" id="{6C1AFF18-17C5-020F-CCFD-D587BCEFA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>
            <a:extLst>
              <a:ext uri="{FF2B5EF4-FFF2-40B4-BE49-F238E27FC236}">
                <a16:creationId xmlns:a16="http://schemas.microsoft.com/office/drawing/2014/main" id="{934AD682-7FD1-36AD-D7F1-FFC49043EF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352536" y="2089805"/>
            <a:ext cx="4842894" cy="867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5400" dirty="0"/>
              <a:t>Overview</a:t>
            </a:r>
            <a:endParaRPr sz="5400" dirty="0"/>
          </a:p>
        </p:txBody>
      </p:sp>
      <p:sp>
        <p:nvSpPr>
          <p:cNvPr id="68" name="Google Shape;68;p14">
            <a:extLst>
              <a:ext uri="{FF2B5EF4-FFF2-40B4-BE49-F238E27FC236}">
                <a16:creationId xmlns:a16="http://schemas.microsoft.com/office/drawing/2014/main" id="{79738994-50DA-F7F3-F772-BD5085C65B45}"/>
              </a:ext>
            </a:extLst>
          </p:cNvPr>
          <p:cNvSpPr txBox="1"/>
          <p:nvPr/>
        </p:nvSpPr>
        <p:spPr>
          <a:xfrm>
            <a:off x="3900717" y="0"/>
            <a:ext cx="5014682" cy="5047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Sustainable Development Goals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Problem Statement and Solution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State of the Art-work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Novelty of Proposed Work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Framework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Environment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Architecture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GNN Message Model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Algorithm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Comparison of Results</a:t>
            </a:r>
          </a:p>
          <a:p>
            <a:pPr marL="457200" lvl="1" indent="-342900">
              <a:spcBef>
                <a:spcPts val="1000"/>
              </a:spcBef>
              <a:buClr>
                <a:srgbClr val="404040"/>
              </a:buClr>
              <a:buSzPts val="1800"/>
              <a:buFont typeface="Calibri"/>
              <a:buChar char="➢"/>
            </a:pPr>
            <a:r>
              <a:rPr lang="en-GB" sz="1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 sz="1800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4">
            <a:extLst>
              <a:ext uri="{FF2B5EF4-FFF2-40B4-BE49-F238E27FC236}">
                <a16:creationId xmlns:a16="http://schemas.microsoft.com/office/drawing/2014/main" id="{20E256FB-460B-6D00-BE5E-726FB408B24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7528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9638" y="933500"/>
            <a:ext cx="3884724" cy="32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675825" y="858363"/>
            <a:ext cx="7271700" cy="40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Calibri"/>
              <a:buChar char="➢"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Domain: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Multi-Agent Reinforcement Learning (MARL)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Calibri"/>
              <a:buChar char="➢"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Objective:</a:t>
            </a: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Develop AI agents that can learn and optimize strategies in a simulated soccer environment.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Calibri"/>
              <a:buChar char="➢"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Reinforcement Learning (RL):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 type of machine learning where agents learn to make decisions by receiving rewards or penalties from their actions.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Calibri"/>
              <a:buChar char="➢"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Multi-Agent Context: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Involves multiple interacting agents with potentially conflicting or cooperative goals.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Calibri"/>
              <a:buChar char="➢"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Exploration vs. Exploitation: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Key challenge where agents must balance exploring new strategies and exploiting known successful ones.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Problem Statement and Solution</a:t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675825" y="1058625"/>
            <a:ext cx="7271700" cy="3370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Char char="➢"/>
            </a:pPr>
            <a:r>
              <a:rPr lang="en-GB" sz="20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Problem: </a:t>
            </a:r>
            <a:r>
              <a:rPr lang="en-GB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Traditional MARL methods struggle with efficient coordination and spatial </a:t>
            </a:r>
            <a:r>
              <a:rPr lang="en-GB" sz="20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awareness.Poor</a:t>
            </a:r>
            <a:r>
              <a:rPr lang="en-GB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performance in environments requiring high cooperation and exploration.</a:t>
            </a: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Char char="➢"/>
            </a:pPr>
            <a:endParaRPr lang="en-GB" sz="20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Char char="➢"/>
            </a:pPr>
            <a:r>
              <a:rPr lang="en-GB" sz="20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Solution: </a:t>
            </a:r>
            <a:r>
              <a:rPr lang="en-GB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Propose GACRL – a novel MARL algorithm that utilizes GNNs for structured agent communication. Adapts exploration based on task success (landmark coverage).</a:t>
            </a:r>
            <a:endParaRPr sz="2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675825" y="1439625"/>
            <a:ext cx="7271700" cy="2931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➢"/>
            </a:pPr>
            <a:r>
              <a:rPr lang="en-GB" sz="17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Goal 9: </a:t>
            </a:r>
            <a:r>
              <a:rPr lang="en-GB" sz="1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Industry, Innovation and Infrastructure – GACRL promotes intelligent multi-agent systems.</a:t>
            </a:r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➢"/>
            </a:pPr>
            <a:r>
              <a:rPr lang="en-GB" sz="17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Goal 11: </a:t>
            </a:r>
            <a:r>
              <a:rPr lang="en-GB" sz="1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Sustainable Cities and Communities – Smart coordination for autonomous agents (e.g., traffic systems, drones).</a:t>
            </a:r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➢"/>
            </a:pPr>
            <a:r>
              <a:rPr lang="en-GB" sz="17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Goal 12: </a:t>
            </a:r>
            <a:r>
              <a:rPr lang="en-GB" sz="1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Responsible Consumption and Production – Optimized agent learning reduces computational waste.</a:t>
            </a:r>
            <a:endParaRPr sz="1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457200" y="6400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Sustainable Development Goals</a:t>
            </a:r>
            <a:endParaRPr/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000"/>
              <a:t>(Industry, innovation, and infrastructure)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106560"/>
            <a:ext cx="82386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400" b="1" strike="noStrike" spc="-1">
                <a:solidFill>
                  <a:schemeClr val="dk1"/>
                </a:solidFill>
                <a:latin typeface="Montserrat"/>
                <a:ea typeface="Montserrat"/>
              </a:rPr>
              <a:t>State of the Art-work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61" name="Google Shape;103;p 1"/>
          <p:cNvGraphicFramePr/>
          <p:nvPr>
            <p:extLst>
              <p:ext uri="{D42A27DB-BD31-4B8C-83A1-F6EECF244321}">
                <p14:modId xmlns:p14="http://schemas.microsoft.com/office/powerpoint/2010/main" val="215219175"/>
              </p:ext>
            </p:extLst>
          </p:nvPr>
        </p:nvGraphicFramePr>
        <p:xfrm>
          <a:off x="0" y="678960"/>
          <a:ext cx="9144000" cy="4464540"/>
        </p:xfrm>
        <a:graphic>
          <a:graphicData uri="http://schemas.openxmlformats.org/drawingml/2006/table">
            <a:tbl>
              <a:tblPr/>
              <a:tblGrid>
                <a:gridCol w="1850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56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54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71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446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388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Paper Title </a:t>
                      </a:r>
                      <a:endParaRPr lang="en-IN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Journal Name and year</a:t>
                      </a:r>
                      <a:endParaRPr lang="en-IN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Technology/ Design</a:t>
                      </a:r>
                      <a:endParaRPr lang="en-IN" sz="1800" b="0" strike="noStrike" spc="-1" dirty="0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Advantages</a:t>
                      </a:r>
                      <a:endParaRPr lang="en-IN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Limitation</a:t>
                      </a:r>
                      <a:endParaRPr lang="en-IN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>
                      <a:solidFill>
                        <a:srgbClr val="000000"/>
                      </a:solidFill>
                      <a:prstDash val="solid"/>
                    </a:lnB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156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100" b="1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Multi-agent Reinforcement Learning: A Survey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100" b="0" strike="noStrike" spc="-1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alibri"/>
                          <a:ea typeface="Calibri"/>
                        </a:rPr>
                        <a:t>ICARCV, 2006 [b1]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Overview of cooperative, competitive, and mixed MARL paradigms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Establishes foundational concepts in MARL, highlights key challenges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No empirical results; dated techniques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708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100" b="1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Multi-agent Reinforcement Learning: A Selective Overview of Theories and Algorithms</a:t>
                      </a:r>
                      <a:endParaRPr lang="en-IN" sz="11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endParaRPr lang="en-IN" sz="11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Springer, 2021 [b2]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Theoretical review of algorithms like QMIX, actor-critic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Connects theory to practical MARL designs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Limited experimental validation</a:t>
                      </a:r>
                      <a:endParaRPr lang="en-IN" sz="11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708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100" b="1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Deep Decentralized Multi-task Multi-agent RL under Partial Observability</a:t>
                      </a:r>
                      <a:endParaRPr lang="en-IN" sz="11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100" b="0" strike="noStrike" spc="-1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alibri"/>
                          <a:ea typeface="Calibri"/>
                        </a:rPr>
                        <a:t>ICML, 2017 [b3]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CTDE architecture for multi-task learning with partial observations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Performs well in navigation and communication tasks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Scalability declines with more agents</a:t>
                      </a:r>
                      <a:endParaRPr lang="en-IN" sz="11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1965249"/>
                  </a:ext>
                </a:extLst>
              </a:tr>
            </a:tbl>
          </a:graphicData>
        </a:graphic>
      </p:graphicFrame>
      <p:sp>
        <p:nvSpPr>
          <p:cNvPr id="62" name="PlaceHolder 2"/>
          <p:cNvSpPr>
            <a:spLocks noGrp="1"/>
          </p:cNvSpPr>
          <p:nvPr>
            <p:ph type="sldNum" idx="17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pos="0" algn="l"/>
              </a:tabLst>
              <a:defRPr lang="en" sz="1300" b="0" strike="noStrike" spc="-1">
                <a:solidFill>
                  <a:schemeClr val="dk1"/>
                </a:solidFill>
                <a:latin typeface="Montserrat Medium"/>
                <a:ea typeface="Montserrat Medium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fld id="{58A39081-E5C2-4326-8017-27112E6DA1E7}" type="slidenum">
              <a:rPr lang="en" sz="1300" b="0" strike="noStrike" spc="-1">
                <a:solidFill>
                  <a:schemeClr val="dk1"/>
                </a:solidFill>
                <a:latin typeface="Montserrat Medium"/>
                <a:ea typeface="Montserrat Medium"/>
              </a:rPr>
              <a:t>6</a:t>
            </a:fld>
            <a:endParaRPr lang="en-IN" sz="13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106560"/>
            <a:ext cx="82386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400" b="1" strike="noStrike" spc="-1">
                <a:solidFill>
                  <a:schemeClr val="dk1"/>
                </a:solidFill>
                <a:latin typeface="Montserrat"/>
                <a:ea typeface="Montserrat"/>
              </a:rPr>
              <a:t>State of the Art-work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64" name="Google Shape;103;p 2"/>
          <p:cNvGraphicFramePr/>
          <p:nvPr>
            <p:extLst>
              <p:ext uri="{D42A27DB-BD31-4B8C-83A1-F6EECF244321}">
                <p14:modId xmlns:p14="http://schemas.microsoft.com/office/powerpoint/2010/main" val="2550465392"/>
              </p:ext>
            </p:extLst>
          </p:nvPr>
        </p:nvGraphicFramePr>
        <p:xfrm>
          <a:off x="0" y="678240"/>
          <a:ext cx="9144000" cy="4464720"/>
        </p:xfrm>
        <a:graphic>
          <a:graphicData uri="http://schemas.openxmlformats.org/drawingml/2006/table">
            <a:tbl>
              <a:tblPr/>
              <a:tblGrid>
                <a:gridCol w="1850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56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54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71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446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3883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Paper Title </a:t>
                      </a:r>
                      <a:endParaRPr lang="en-IN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Journal Name and year</a:t>
                      </a:r>
                      <a:endParaRPr lang="en-IN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Technology/ Design</a:t>
                      </a:r>
                      <a:endParaRPr lang="en-IN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Advantages</a:t>
                      </a:r>
                      <a:endParaRPr lang="en-IN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800" b="1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Limitation</a:t>
                      </a:r>
                      <a:endParaRPr lang="en-IN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8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16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100" b="1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Graph Neural Networks in Multi-Agent Systems: A Survey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IEEE TNNLS, 2022 [b4]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GNN-based modeling of inter-agent communication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Enhances coordination, applicable to many MAS domains</a:t>
                      </a:r>
                      <a:endParaRPr lang="en-IN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100" b="0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Computationally intensive; dynamic graph handling is hard</a:t>
                      </a:r>
                      <a:endParaRPr lang="en-IN" sz="11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8720">
                      <a:solidFill>
                        <a:srgbClr val="000000"/>
                      </a:solidFill>
                      <a:prstDash val="soli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713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000" b="1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MAPPO: Multi-Agent PPO with Parameter Sharing</a:t>
                      </a:r>
                      <a:endParaRPr lang="en-IN" sz="10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000" b="0" strike="noStrike" spc="-1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alibri"/>
                          <a:ea typeface="Calibri"/>
                        </a:rPr>
                        <a:t>NeurIPS, 2021 [b8]</a:t>
                      </a:r>
                      <a:endParaRPr lang="en-IN" sz="10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0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Shared policy network under CTDE for multi-agent scalability</a:t>
                      </a:r>
                      <a:endParaRPr lang="en-IN" sz="10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0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High sample efficiency and easy to train</a:t>
                      </a:r>
                      <a:endParaRPr lang="en-IN" sz="10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000" b="0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Less adaptable for diverse agent roles</a:t>
                      </a:r>
                      <a:endParaRPr lang="en-IN" sz="10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713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000" b="1" strike="noStrike" spc="-1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GNNs for Multi-Agent Traffic Control</a:t>
                      </a:r>
                      <a:endParaRPr lang="en-IN" sz="10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pos="0" algn="l"/>
                        </a:tabLst>
                      </a:pPr>
                      <a:r>
                        <a:rPr lang="en" sz="1000" b="0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IJCAI, 2019 [b10]</a:t>
                      </a:r>
                      <a:endParaRPr lang="en-IN" sz="10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000" b="0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Graph-based coordination for decentralized traffic signals</a:t>
                      </a:r>
                      <a:endParaRPr lang="en-IN" sz="10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000" b="0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Reduces travel time and improves scalability</a:t>
                      </a:r>
                      <a:endParaRPr lang="en-IN" sz="10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298440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buClr>
                          <a:srgbClr val="000000"/>
                        </a:buClr>
                        <a:buFont typeface="Calibri"/>
                        <a:buChar char="●"/>
                      </a:pPr>
                      <a:r>
                        <a:rPr lang="en" sz="1000" b="0" strike="noStrike" spc="-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</a:rPr>
                        <a:t>Limited generalization beyond traffic systems</a:t>
                      </a:r>
                      <a:endParaRPr lang="en-IN" sz="10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601653"/>
                  </a:ext>
                </a:extLst>
              </a:tr>
            </a:tbl>
          </a:graphicData>
        </a:graphic>
      </p:graphicFrame>
      <p:sp>
        <p:nvSpPr>
          <p:cNvPr id="65" name="PlaceHolder 2"/>
          <p:cNvSpPr>
            <a:spLocks noGrp="1"/>
          </p:cNvSpPr>
          <p:nvPr>
            <p:ph type="sldNum" idx="18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pos="0" algn="l"/>
              </a:tabLst>
              <a:defRPr lang="en" sz="1300" b="0" strike="noStrike" spc="-1">
                <a:solidFill>
                  <a:schemeClr val="dk1"/>
                </a:solidFill>
                <a:latin typeface="Montserrat Medium"/>
                <a:ea typeface="Montserrat Medium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fld id="{E1D1535A-9E3F-4EF9-B875-9DBB1F3495F2}" type="slidenum">
              <a:rPr lang="en" sz="1300" b="0" strike="noStrike" spc="-1">
                <a:solidFill>
                  <a:schemeClr val="dk1"/>
                </a:solidFill>
                <a:latin typeface="Montserrat Medium"/>
                <a:ea typeface="Montserrat Medium"/>
              </a:rPr>
              <a:t>7</a:t>
            </a:fld>
            <a:endParaRPr lang="en-IN" sz="13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457200" y="180300"/>
            <a:ext cx="823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Framework</a:t>
            </a:r>
            <a:endParaRPr dirty="0"/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186A0F-30F2-8445-93C7-2C41CFCE6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58" y="940778"/>
            <a:ext cx="5459080" cy="3639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FC37A-A8A1-77D4-3C0B-0988B98F8560}"/>
              </a:ext>
            </a:extLst>
          </p:cNvPr>
          <p:cNvSpPr txBox="1"/>
          <p:nvPr/>
        </p:nvSpPr>
        <p:spPr>
          <a:xfrm>
            <a:off x="5812448" y="1278270"/>
            <a:ext cx="3184594" cy="29644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b="1" dirty="0">
                <a:latin typeface="Montserrat" panose="00000500000000000000" pitchFamily="2" charset="0"/>
              </a:rPr>
              <a:t>Training: </a:t>
            </a:r>
            <a:r>
              <a:rPr lang="en-GB" dirty="0">
                <a:latin typeface="Montserrat" panose="00000500000000000000" pitchFamily="2" charset="0"/>
              </a:rPr>
              <a:t>Centralized training with decentralized execution (CTDE).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b="1" dirty="0">
                <a:latin typeface="Montserrat" panose="00000500000000000000" pitchFamily="2" charset="0"/>
              </a:rPr>
              <a:t>Environment: </a:t>
            </a:r>
            <a:r>
              <a:rPr lang="en-GB" dirty="0">
                <a:latin typeface="Montserrat" panose="00000500000000000000" pitchFamily="2" charset="0"/>
              </a:rPr>
              <a:t>simple_spread_v3 from MPE 3 agents, landmarks.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b="1" dirty="0">
                <a:latin typeface="Montserrat" panose="00000500000000000000" pitchFamily="2" charset="0"/>
              </a:rPr>
              <a:t>Reward: </a:t>
            </a:r>
            <a:r>
              <a:rPr lang="en-GB" dirty="0">
                <a:latin typeface="Montserrat" panose="00000500000000000000" pitchFamily="2" charset="0"/>
              </a:rPr>
              <a:t>Combines proximity, coverage, and collision penalties.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Novelty of Proposed Work</a:t>
            </a:r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Google Shape;136;p23">
            <a:extLst>
              <a:ext uri="{FF2B5EF4-FFF2-40B4-BE49-F238E27FC236}">
                <a16:creationId xmlns:a16="http://schemas.microsoft.com/office/drawing/2014/main" id="{207F4476-E8BE-D0DD-799C-97B85BA39597}"/>
              </a:ext>
            </a:extLst>
          </p:cNvPr>
          <p:cNvSpPr txBox="1"/>
          <p:nvPr/>
        </p:nvSpPr>
        <p:spPr>
          <a:xfrm>
            <a:off x="4476334" y="1421966"/>
            <a:ext cx="4629150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r>
              <a:rPr lang="en-GB" sz="13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Flow: </a:t>
            </a:r>
            <a:r>
              <a:rPr lang="en-GB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Observation → VAE → GNN → Policy → Action</a:t>
            </a: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endParaRPr lang="en-GB"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r>
              <a:rPr lang="en-GB" sz="13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Message Passing: </a:t>
            </a:r>
            <a:r>
              <a:rPr lang="en-GB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Gumbel </a:t>
            </a:r>
            <a:r>
              <a:rPr lang="en-GB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softmax</a:t>
            </a:r>
            <a:r>
              <a:rPr lang="en-GB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allows differentiable discrete communication.</a:t>
            </a: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endParaRPr lang="en-GB"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Calibri"/>
              <a:buChar char="➢"/>
            </a:pPr>
            <a:r>
              <a:rPr lang="en-GB" sz="13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Critic: </a:t>
            </a:r>
            <a:r>
              <a:rPr lang="en-GB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Learns a global value function using concatenated agent observations.</a:t>
            </a:r>
            <a:endParaRPr sz="11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CB678E-A295-BEC1-F703-E223CE28A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1563"/>
            <a:ext cx="4629150" cy="3086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I Tech Infographics by Slidesgo">
  <a:themeElements>
    <a:clrScheme name="Simple Light">
      <a:dk1>
        <a:srgbClr val="000000"/>
      </a:dk1>
      <a:lt1>
        <a:srgbClr val="FFFFFF"/>
      </a:lt1>
      <a:dk2>
        <a:srgbClr val="C8D3E5"/>
      </a:dk2>
      <a:lt2>
        <a:srgbClr val="16205A"/>
      </a:lt2>
      <a:accent1>
        <a:srgbClr val="0070FA"/>
      </a:accent1>
      <a:accent2>
        <a:srgbClr val="259CF4"/>
      </a:accent2>
      <a:accent3>
        <a:srgbClr val="18E4A2"/>
      </a:accent3>
      <a:accent4>
        <a:srgbClr val="FEB95F"/>
      </a:accent4>
      <a:accent5>
        <a:srgbClr val="EEA9F9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1699</Words>
  <Application>Microsoft Office PowerPoint</Application>
  <PresentationFormat>On-screen Show (16:9)</PresentationFormat>
  <Paragraphs>196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Cambria</vt:lpstr>
      <vt:lpstr>Wingdings</vt:lpstr>
      <vt:lpstr>Montserrat Medium</vt:lpstr>
      <vt:lpstr>Arial</vt:lpstr>
      <vt:lpstr>Times New Roman</vt:lpstr>
      <vt:lpstr>Montserrat</vt:lpstr>
      <vt:lpstr>Calibri</vt:lpstr>
      <vt:lpstr>Century Gothic</vt:lpstr>
      <vt:lpstr>AI Tech Infographics by Slidesgo</vt:lpstr>
      <vt:lpstr>EXPLORATION OF MULTI AGENT REINFORCEMENT LEARNING</vt:lpstr>
      <vt:lpstr>Overview</vt:lpstr>
      <vt:lpstr>Introduction</vt:lpstr>
      <vt:lpstr>Problem Statement and Solution</vt:lpstr>
      <vt:lpstr>Sustainable Development Goals (Industry, innovation, and infrastructure)</vt:lpstr>
      <vt:lpstr>State of the Art-work</vt:lpstr>
      <vt:lpstr>State of the Art-work</vt:lpstr>
      <vt:lpstr>Framework</vt:lpstr>
      <vt:lpstr>Novelty of Proposed Work</vt:lpstr>
      <vt:lpstr>GACRL ALGORITHM</vt:lpstr>
      <vt:lpstr>GNN MESSAGE MODEL</vt:lpstr>
      <vt:lpstr>Architecture</vt:lpstr>
      <vt:lpstr>Environment </vt:lpstr>
      <vt:lpstr>Results</vt:lpstr>
      <vt:lpstr>Results</vt:lpstr>
      <vt:lpstr>Results</vt:lpstr>
      <vt:lpstr>References</vt:lpstr>
      <vt:lpstr>References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Anirudh Sajith</cp:lastModifiedBy>
  <cp:revision>4</cp:revision>
  <dcterms:modified xsi:type="dcterms:W3CDTF">2025-05-21T18:01:09Z</dcterms:modified>
</cp:coreProperties>
</file>